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72"/>
  </p:notesMasterIdLst>
  <p:handoutMasterIdLst>
    <p:handoutMasterId r:id="rId73"/>
  </p:handoutMasterIdLst>
  <p:sldIdLst>
    <p:sldId id="256" r:id="rId5"/>
    <p:sldId id="257" r:id="rId6"/>
    <p:sldId id="258" r:id="rId7"/>
    <p:sldId id="259" r:id="rId8"/>
    <p:sldId id="318" r:id="rId9"/>
    <p:sldId id="319" r:id="rId10"/>
    <p:sldId id="320" r:id="rId11"/>
    <p:sldId id="321" r:id="rId12"/>
    <p:sldId id="322" r:id="rId13"/>
    <p:sldId id="323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7" r:id="rId31"/>
    <p:sldId id="276" r:id="rId32"/>
    <p:sldId id="312" r:id="rId33"/>
    <p:sldId id="313" r:id="rId34"/>
    <p:sldId id="31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315" r:id="rId43"/>
    <p:sldId id="285" r:id="rId44"/>
    <p:sldId id="286" r:id="rId45"/>
    <p:sldId id="287" r:id="rId46"/>
    <p:sldId id="288" r:id="rId47"/>
    <p:sldId id="289" r:id="rId48"/>
    <p:sldId id="314" r:id="rId49"/>
    <p:sldId id="290" r:id="rId50"/>
    <p:sldId id="291" r:id="rId51"/>
    <p:sldId id="292" r:id="rId52"/>
    <p:sldId id="293" r:id="rId53"/>
    <p:sldId id="294" r:id="rId54"/>
    <p:sldId id="295" r:id="rId55"/>
    <p:sldId id="316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9" r:id="rId67"/>
    <p:sldId id="613" r:id="rId68"/>
    <p:sldId id="615" r:id="rId69"/>
    <p:sldId id="311" r:id="rId70"/>
    <p:sldId id="31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64DC2DF-07D8-4E9B-8762-2329519F9CBC}">
          <p14:sldIdLst>
            <p14:sldId id="256"/>
            <p14:sldId id="257"/>
            <p14:sldId id="258"/>
          </p14:sldIdLst>
        </p14:section>
        <p14:section name="Introduction to Internet" id="{304BE8EA-73D6-485D-9071-45200C3D0827}">
          <p14:sldIdLst>
            <p14:sldId id="259"/>
            <p14:sldId id="318"/>
            <p14:sldId id="319"/>
            <p14:sldId id="320"/>
            <p14:sldId id="321"/>
            <p14:sldId id="322"/>
            <p14:sldId id="323"/>
            <p14:sldId id="260"/>
            <p14:sldId id="261"/>
            <p14:sldId id="262"/>
            <p14:sldId id="263"/>
            <p14:sldId id="264"/>
          </p14:sldIdLst>
        </p14:section>
        <p14:section name="How Does the Internet Work?" id="{1DA3C69F-0062-4301-9426-5B43505BD356}">
          <p14:sldIdLst>
            <p14:sldId id="265"/>
            <p14:sldId id="266"/>
            <p14:sldId id="267"/>
            <p14:sldId id="268"/>
            <p14:sldId id="269"/>
          </p14:sldIdLst>
        </p14:section>
        <p14:section name="Packet - Sending and Receiving Information" id="{B9BDF790-2C80-4809-9631-A950FF8C18BC}">
          <p14:sldIdLst>
            <p14:sldId id="270"/>
            <p14:sldId id="271"/>
            <p14:sldId id="272"/>
            <p14:sldId id="273"/>
          </p14:sldIdLst>
        </p14:section>
        <p14:section name="Internet Protocol" id="{1E751F6D-F971-40DF-B648-8AC774DD3C3F}">
          <p14:sldIdLst>
            <p14:sldId id="274"/>
            <p14:sldId id="275"/>
            <p14:sldId id="277"/>
            <p14:sldId id="276"/>
            <p14:sldId id="312"/>
            <p14:sldId id="313"/>
            <p14:sldId id="317"/>
            <p14:sldId id="278"/>
            <p14:sldId id="279"/>
            <p14:sldId id="280"/>
          </p14:sldIdLst>
        </p14:section>
        <p14:section name="Reliability and TCP" id="{5CEE77FE-560C-449C-9A7D-76E3ACE824AF}">
          <p14:sldIdLst>
            <p14:sldId id="281"/>
            <p14:sldId id="282"/>
            <p14:sldId id="283"/>
            <p14:sldId id="284"/>
            <p14:sldId id="315"/>
            <p14:sldId id="285"/>
            <p14:sldId id="286"/>
          </p14:sldIdLst>
        </p14:section>
        <p14:section name="The OSI Model" id="{E8C74292-4123-438D-9946-264DF0F8203B}">
          <p14:sldIdLst>
            <p14:sldId id="287"/>
            <p14:sldId id="288"/>
            <p14:sldId id="289"/>
            <p14:sldId id="314"/>
            <p14:sldId id="290"/>
            <p14:sldId id="291"/>
            <p14:sldId id="292"/>
            <p14:sldId id="293"/>
            <p14:sldId id="294"/>
            <p14:sldId id="295"/>
            <p14:sldId id="316"/>
            <p14:sldId id="296"/>
          </p14:sldIdLst>
        </p14:section>
        <p14:section name="Network Hardware" id="{E0CCF636-A75F-46BE-980F-1146A674A7C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The Future of the Internet" id="{1A236F75-B194-4636-8427-155A6A36BE4B}">
          <p14:sldIdLst>
            <p14:sldId id="303"/>
            <p14:sldId id="304"/>
          </p14:sldIdLst>
        </p14:section>
        <p14:section name="Conclusion" id="{32C006C7-4E2C-4D24-AA5A-C03BE5A633E8}">
          <p14:sldIdLst>
            <p14:sldId id="305"/>
            <p14:sldId id="309"/>
            <p14:sldId id="613"/>
            <p14:sldId id="615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ен стил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3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466" y="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31.12.2022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863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3629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2260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88323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1120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73512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8610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486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2081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ossus_compu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hyperlink" Target="https://en.wikipedia.org/wiki/ENIA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hango_bone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www.submarinecablemap.com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ndindustrymuseum.org.uk/objects-and-stories/jacquard-loom" TargetMode="Externa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94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89.jpeg"/><Relationship Id="rId21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102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93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90.png"/><Relationship Id="rId15" Type="http://schemas.openxmlformats.org/officeDocument/2006/relationships/image" Target="../media/image95.jpeg"/><Relationship Id="rId23" Type="http://schemas.openxmlformats.org/officeDocument/2006/relationships/image" Target="../media/image99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97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92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lytical_Engin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bulating_mach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hyperlink" Target="https://en.wikipedia.org/wiki/Z3_(computer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anasoff%E2%80%93Berry_compu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Explained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340279"/>
            <a:ext cx="2951518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225738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3"/>
              </a:rPr>
              <a:t>Colossus</a:t>
            </a:r>
            <a:r>
              <a:rPr lang="en-GB" sz="2800" dirty="0"/>
              <a:t> was a set of computers developed by British codebreakers in the years 1943–1945 to </a:t>
            </a:r>
            <a:r>
              <a:rPr lang="en-GB" sz="2800" b="1" dirty="0">
                <a:solidFill>
                  <a:schemeClr val="bg1"/>
                </a:solidFill>
              </a:rPr>
              <a:t>help</a:t>
            </a:r>
            <a:r>
              <a:rPr lang="en-GB" sz="2800" dirty="0"/>
              <a:t> in the </a:t>
            </a:r>
            <a:r>
              <a:rPr lang="en-GB" sz="2800" b="1" dirty="0">
                <a:solidFill>
                  <a:schemeClr val="bg1"/>
                </a:solidFill>
              </a:rPr>
              <a:t>cryptanalysis</a:t>
            </a:r>
            <a:r>
              <a:rPr lang="en-GB" sz="2800" dirty="0"/>
              <a:t> of the Lorenz cipher.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used thermionic valves (vacuum tubes) to </a:t>
            </a:r>
            <a:br>
              <a:rPr lang="en-GB" sz="2800" dirty="0"/>
            </a:br>
            <a:r>
              <a:rPr lang="en-GB" sz="2800" dirty="0"/>
              <a:t>perform Boolean and counting operations.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is thus regarded as the world's first programmable, </a:t>
            </a:r>
            <a:br>
              <a:rPr lang="en-GB" sz="2800" dirty="0"/>
            </a:br>
            <a:r>
              <a:rPr lang="en-GB" sz="2800" dirty="0"/>
              <a:t>electronic, digital computer, although it was programmed by </a:t>
            </a:r>
            <a:br>
              <a:rPr lang="en-GB" sz="2800" dirty="0"/>
            </a:br>
            <a:r>
              <a:rPr lang="en-GB" sz="2800" dirty="0"/>
              <a:t>switches and plugs and not by a stored program.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4"/>
              </a:rPr>
              <a:t>ENIAC</a:t>
            </a:r>
            <a:r>
              <a:rPr lang="en-GB" sz="2800" b="1" dirty="0">
                <a:solidFill>
                  <a:schemeClr val="bg1"/>
                </a:solidFill>
              </a:rPr>
              <a:t> </a:t>
            </a:r>
            <a:r>
              <a:rPr lang="en-GB" sz="2800" dirty="0"/>
              <a:t>(Electronic Numerical Integrator and Computer) was </a:t>
            </a:r>
            <a:br>
              <a:rPr lang="en-GB" sz="2800" dirty="0"/>
            </a:br>
            <a:r>
              <a:rPr lang="en-GB" sz="2800" dirty="0"/>
              <a:t>the first programmable, electronic, general-purpose digital </a:t>
            </a:r>
            <a:br>
              <a:rPr lang="en-GB" sz="2800" dirty="0"/>
            </a:br>
            <a:r>
              <a:rPr lang="en-GB" sz="2800" dirty="0"/>
              <a:t>computer. It was Turing-complete and able to solve </a:t>
            </a:r>
            <a:br>
              <a:rPr lang="en-GB" sz="2800" dirty="0"/>
            </a:br>
            <a:r>
              <a:rPr lang="en-GB" sz="2800" dirty="0"/>
              <a:t>"a large class of numerical problems" through </a:t>
            </a:r>
            <a:br>
              <a:rPr lang="en-GB" sz="2800" dirty="0"/>
            </a:br>
            <a:r>
              <a:rPr lang="en-GB" sz="2800" dirty="0"/>
              <a:t>reprogramming.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Was designed and primarily used to </a:t>
            </a:r>
            <a:r>
              <a:rPr lang="en-GB" sz="2800" b="1" dirty="0">
                <a:solidFill>
                  <a:schemeClr val="bg1"/>
                </a:solidFill>
              </a:rPr>
              <a:t>calculate artillery firing </a:t>
            </a:r>
            <a:br>
              <a:rPr lang="en-GB" sz="2800" dirty="0"/>
            </a:br>
            <a:r>
              <a:rPr lang="en-GB" sz="2800" dirty="0"/>
              <a:t>tables for the United States Army's Ballistic Research </a:t>
            </a:r>
            <a:br>
              <a:rPr lang="en-GB" sz="2800" dirty="0"/>
            </a:br>
            <a:r>
              <a:rPr lang="en-GB" sz="2800" dirty="0"/>
              <a:t>Laboratory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Colossus &amp; ENIAC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890012"/>
            <a:ext cx="3080297" cy="205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0346" y="4293462"/>
            <a:ext cx="301248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23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– History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0325" y="1121477"/>
            <a:ext cx="10321675" cy="5546589"/>
          </a:xfrm>
        </p:spPr>
        <p:txBody>
          <a:bodyPr>
            <a:normAutofit/>
          </a:bodyPr>
          <a:lstStyle/>
          <a:p>
            <a:r>
              <a:rPr lang="en-US" sz="3200" dirty="0"/>
              <a:t>Begins with the development of electronic </a:t>
            </a:r>
            <a:br>
              <a:rPr lang="en-US" sz="3200" dirty="0"/>
            </a:br>
            <a:r>
              <a:rPr lang="en-US" sz="3200" dirty="0"/>
              <a:t>computers in the 1950s.</a:t>
            </a:r>
          </a:p>
          <a:p>
            <a:r>
              <a:rPr lang="en-US" sz="3200" dirty="0"/>
              <a:t>Packet switching networks were developed in the </a:t>
            </a:r>
            <a:br>
              <a:rPr lang="en-US" sz="3200" dirty="0"/>
            </a:br>
            <a:r>
              <a:rPr lang="en-US" sz="3200" dirty="0"/>
              <a:t>late 1960</a:t>
            </a:r>
          </a:p>
          <a:p>
            <a:r>
              <a:rPr lang="en-US" sz="3200" dirty="0"/>
              <a:t>The internet protocol was developed in the 1970s</a:t>
            </a:r>
          </a:p>
          <a:p>
            <a:r>
              <a:rPr lang="en-US" sz="3200" dirty="0"/>
              <a:t>In the 1980s at CERN Tim Berners-Lee created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hlinkClick r:id="rId3"/>
              </a:rPr>
              <a:t>World Wide Web </a:t>
            </a:r>
            <a:r>
              <a:rPr lang="en-US" sz="3200" dirty="0"/>
              <a:t>– the first website, linking </a:t>
            </a:r>
            <a:br>
              <a:rPr lang="en-US" sz="3200" dirty="0"/>
            </a:br>
            <a:r>
              <a:rPr lang="en-US" sz="3200" dirty="0"/>
              <a:t>hypertext documents into an information system, </a:t>
            </a:r>
            <a:br>
              <a:rPr lang="en-US" sz="3200" dirty="0"/>
            </a:br>
            <a:r>
              <a:rPr lang="en-US" sz="3200" dirty="0"/>
              <a:t>accessible from any node on the network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(1)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So, what is </a:t>
            </a:r>
            <a:r>
              <a:rPr lang="en-US" b="1" dirty="0">
                <a:solidFill>
                  <a:schemeClr val="bg1"/>
                </a:solidFill>
              </a:rPr>
              <a:t>the Internet?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simple answer to that question is a </a:t>
            </a:r>
            <a:r>
              <a:rPr lang="en-US" b="1" dirty="0">
                <a:solidFill>
                  <a:schemeClr val="bg1"/>
                </a:solidFill>
              </a:rPr>
              <a:t>wire</a:t>
            </a:r>
            <a:r>
              <a:rPr lang="en-US" dirty="0"/>
              <a:t>. A wire,</a:t>
            </a:r>
            <a:r>
              <a:rPr lang="bg-BG" dirty="0"/>
              <a:t> </a:t>
            </a:r>
            <a:br>
              <a:rPr lang="en-US" dirty="0"/>
            </a:br>
            <a:r>
              <a:rPr lang="en-US" dirty="0"/>
              <a:t>which is buried into the ground or even in the ocean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That wire can be </a:t>
            </a:r>
            <a:r>
              <a:rPr lang="en-US" b="1" dirty="0">
                <a:solidFill>
                  <a:schemeClr val="bg1"/>
                </a:solidFill>
              </a:rPr>
              <a:t>fiber optics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copper</a:t>
            </a:r>
            <a:r>
              <a:rPr lang="en-US" dirty="0"/>
              <a:t> or occasionally</a:t>
            </a:r>
            <a:br>
              <a:rPr lang="en-US" dirty="0"/>
            </a:br>
            <a:r>
              <a:rPr lang="en-US" dirty="0"/>
              <a:t>beamed to </a:t>
            </a:r>
            <a:r>
              <a:rPr lang="en-US" b="1" dirty="0">
                <a:solidFill>
                  <a:schemeClr val="bg1"/>
                </a:solidFill>
              </a:rPr>
              <a:t>satellites</a:t>
            </a:r>
            <a:r>
              <a:rPr lang="en-US" dirty="0"/>
              <a:t> or through </a:t>
            </a:r>
            <a:r>
              <a:rPr lang="en-US" b="1" dirty="0">
                <a:solidFill>
                  <a:schemeClr val="bg1"/>
                </a:solidFill>
              </a:rPr>
              <a:t>cell phone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0" y="4364176"/>
            <a:ext cx="3048000" cy="2033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37" y="4380432"/>
            <a:ext cx="3144520" cy="2016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ISPs</a:t>
            </a:r>
            <a:r>
              <a:rPr lang="en-US" sz="3400" dirty="0"/>
              <a:t> </a:t>
            </a:r>
            <a:r>
              <a:rPr lang="bg-BG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nternet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ervice </a:t>
            </a:r>
            <a:r>
              <a:rPr lang="en-US" sz="3400" b="1" dirty="0">
                <a:solidFill>
                  <a:schemeClr val="bg1"/>
                </a:solidFill>
              </a:rPr>
              <a:t>P</a:t>
            </a:r>
            <a:r>
              <a:rPr lang="en-US" sz="3400" dirty="0"/>
              <a:t>roviders</a:t>
            </a:r>
            <a:r>
              <a:rPr lang="bg-BG" sz="3400" dirty="0"/>
              <a:t>)</a:t>
            </a:r>
            <a:r>
              <a:rPr lang="en-US" sz="3400" dirty="0"/>
              <a:t> have access to such cables</a:t>
            </a:r>
            <a:endParaRPr lang="bg-BG" sz="3400" dirty="0"/>
          </a:p>
          <a:p>
            <a:r>
              <a:rPr lang="en-US" sz="3400" dirty="0"/>
              <a:t>We get indirectly </a:t>
            </a:r>
            <a:r>
              <a:rPr lang="en-US" sz="3400" b="1" dirty="0">
                <a:solidFill>
                  <a:schemeClr val="bg1"/>
                </a:solidFill>
              </a:rPr>
              <a:t>connected</a:t>
            </a:r>
            <a:r>
              <a:rPr lang="en-US" sz="3400" dirty="0"/>
              <a:t> to them though ISPs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Internet</a:t>
            </a:r>
            <a:r>
              <a:rPr lang="en-US" sz="3400" dirty="0"/>
              <a:t> is a </a:t>
            </a:r>
            <a:r>
              <a:rPr lang="en-US" sz="3400" b="1" dirty="0">
                <a:solidFill>
                  <a:schemeClr val="bg1"/>
                </a:solidFill>
              </a:rPr>
              <a:t>network of networks</a:t>
            </a:r>
            <a:r>
              <a:rPr lang="en-US" sz="3400" dirty="0"/>
              <a:t>. It connects billions of </a:t>
            </a:r>
            <a:br>
              <a:rPr lang="en-US" sz="3400" dirty="0"/>
            </a:br>
            <a:r>
              <a:rPr lang="en-US" sz="3400" dirty="0"/>
              <a:t>devices together all over the globe that are connected to this</a:t>
            </a:r>
            <a:r>
              <a:rPr lang="bg-BG" sz="3400" dirty="0"/>
              <a:t> </a:t>
            </a:r>
            <a:br>
              <a:rPr lang="en-US" sz="3400" dirty="0"/>
            </a:br>
            <a:r>
              <a:rPr lang="en-US" sz="3400" dirty="0"/>
              <a:t>wire in one form or another</a:t>
            </a:r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(2)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00" y="3879000"/>
            <a:ext cx="4005000" cy="2252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1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 group of two or more devices that </a:t>
            </a:r>
            <a:br>
              <a:rPr lang="en-US" sz="3200" dirty="0"/>
            </a:br>
            <a:r>
              <a:rPr lang="en-US" sz="3200" dirty="0"/>
              <a:t>can communicate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is comprised of a number of </a:t>
            </a:r>
            <a:r>
              <a:rPr lang="en-US" sz="3200" b="1" dirty="0">
                <a:solidFill>
                  <a:schemeClr val="bg1"/>
                </a:solidFill>
              </a:rPr>
              <a:t>different computer systems </a:t>
            </a:r>
            <a:br>
              <a:rPr lang="en-US" sz="3200" dirty="0"/>
            </a:br>
            <a:r>
              <a:rPr lang="en-US" sz="3200" dirty="0"/>
              <a:t>connected by </a:t>
            </a:r>
            <a:r>
              <a:rPr lang="en-US" sz="3200" b="1" dirty="0">
                <a:solidFill>
                  <a:schemeClr val="bg1"/>
                </a:solidFill>
              </a:rPr>
              <a:t>physical and/or wireless </a:t>
            </a:r>
            <a:r>
              <a:rPr lang="en-US" sz="3200" dirty="0"/>
              <a:t>connections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scale can range from </a:t>
            </a:r>
            <a:r>
              <a:rPr lang="en-US" sz="3200" b="1" dirty="0">
                <a:solidFill>
                  <a:schemeClr val="bg1"/>
                </a:solidFill>
              </a:rPr>
              <a:t>a single PC sharing </a:t>
            </a:r>
            <a:r>
              <a:rPr lang="en-US" sz="3200" dirty="0"/>
              <a:t>out basic peripherals </a:t>
            </a:r>
            <a:br>
              <a:rPr lang="en-US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massive data centers </a:t>
            </a:r>
            <a:r>
              <a:rPr lang="en-US" sz="3200" dirty="0"/>
              <a:t>located around the World, </a:t>
            </a:r>
            <a:br>
              <a:rPr lang="en-US" sz="3200" dirty="0"/>
            </a:br>
            <a:r>
              <a:rPr lang="en-US" sz="3200" dirty="0"/>
              <a:t>to the Internet itself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The internet </a:t>
            </a:r>
            <a:r>
              <a:rPr lang="en-US" sz="3400" dirty="0"/>
              <a:t>is made of hundreds of thousands of </a:t>
            </a:r>
            <a:r>
              <a:rPr lang="en-US" sz="3400" b="1" dirty="0">
                <a:solidFill>
                  <a:schemeClr val="bg1"/>
                </a:solidFill>
              </a:rPr>
              <a:t>networks</a:t>
            </a:r>
            <a:r>
              <a:rPr lang="en-US" sz="3400" dirty="0"/>
              <a:t> and billions of computers and devices connected physically</a:t>
            </a:r>
          </a:p>
          <a:p>
            <a:pPr marL="456915" lvl="1" indent="-456915"/>
            <a:r>
              <a:rPr lang="en-US" sz="3400" dirty="0"/>
              <a:t>These different systems </a:t>
            </a:r>
            <a:r>
              <a:rPr lang="en-US" sz="3400" b="1" dirty="0">
                <a:solidFill>
                  <a:schemeClr val="bg1"/>
                </a:solidFill>
              </a:rPr>
              <a:t>connect to each other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communicate with each other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work together </a:t>
            </a:r>
            <a:r>
              <a:rPr lang="en-US" sz="3400" dirty="0"/>
              <a:t>because of standards for how data is 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Internet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6" y="4172822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4" y="4172822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6" y="4003028"/>
            <a:ext cx="3265408" cy="2244587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3" y="1233182"/>
            <a:ext cx="2982333" cy="3015842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How Does the Internet Work?</a:t>
            </a:r>
          </a:p>
        </p:txBody>
      </p:sp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3977" y="1566292"/>
            <a:ext cx="2263324" cy="2263324"/>
          </a:xfrm>
          <a:prstGeom prst="rect">
            <a:avLst/>
          </a:prstGeom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To understand how </a:t>
            </a:r>
            <a:r>
              <a:rPr lang="en-US" sz="3400" b="1" dirty="0">
                <a:solidFill>
                  <a:schemeClr val="bg1"/>
                </a:solidFill>
              </a:rPr>
              <a:t>the Internet works</a:t>
            </a:r>
            <a:r>
              <a:rPr lang="en-US" sz="3400" dirty="0"/>
              <a:t>, first we need </a:t>
            </a:r>
            <a:br>
              <a:rPr lang="en-US" sz="3400" dirty="0"/>
            </a:br>
            <a:r>
              <a:rPr lang="en-US" sz="3400" dirty="0"/>
              <a:t>to get acquainted with a few definitions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What is?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Server and Client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Network Protocol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Packets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 vs UDP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60" y="2655792"/>
            <a:ext cx="3897193" cy="243789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and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3"/>
            <a:ext cx="10036163" cy="558489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of the machines on the Internet are </a:t>
            </a:r>
            <a:br>
              <a:rPr lang="en-US" sz="3400" dirty="0"/>
            </a:br>
            <a:r>
              <a:rPr lang="en-US" sz="3400" dirty="0"/>
              <a:t>either </a:t>
            </a: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or </a:t>
            </a:r>
            <a:r>
              <a:rPr lang="en-US" sz="3400" b="1" dirty="0">
                <a:solidFill>
                  <a:schemeClr val="bg1"/>
                </a:solidFill>
              </a:rPr>
              <a:t>clients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are the machines that provide services to </a:t>
            </a:r>
            <a:br>
              <a:rPr lang="en-US" sz="3400" dirty="0"/>
            </a:br>
            <a:r>
              <a:rPr lang="en-US" sz="3400" dirty="0"/>
              <a:t>other machines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Clients</a:t>
            </a:r>
            <a:r>
              <a:rPr lang="en-US" sz="3400" dirty="0"/>
              <a:t> are the machines that are used to connect to </a:t>
            </a:r>
            <a:br>
              <a:rPr lang="en-US" sz="3400" dirty="0"/>
            </a:br>
            <a:r>
              <a:rPr lang="en-US" sz="3400" dirty="0"/>
              <a:t>those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80" y="4203411"/>
            <a:ext cx="4171048" cy="250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6" y="983404"/>
            <a:ext cx="11818096" cy="55287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Introduction to Internet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How does the Internet work?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Packets - Sending and Receiving Information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Internet Protocol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Reliability and TCP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OSI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Network Hardware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Future of the Internet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092" y="1121144"/>
            <a:ext cx="10304891" cy="5636106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Network Protocol </a:t>
            </a:r>
            <a:r>
              <a:rPr lang="en-US" sz="3400" dirty="0"/>
              <a:t>– a set of rules and standards, that </a:t>
            </a:r>
            <a:br>
              <a:rPr lang="en-US" sz="3400" dirty="0"/>
            </a:br>
            <a:r>
              <a:rPr lang="en-US" sz="3400" dirty="0"/>
              <a:t>allow communication between network devices</a:t>
            </a:r>
            <a:r>
              <a:rPr lang="bg-BG" sz="3400" dirty="0"/>
              <a:t> 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Network protocols include </a:t>
            </a:r>
            <a:r>
              <a:rPr lang="en-US" sz="3400" b="1" dirty="0">
                <a:solidFill>
                  <a:schemeClr val="bg1"/>
                </a:solidFill>
              </a:rPr>
              <a:t>mechanisms</a:t>
            </a:r>
            <a:r>
              <a:rPr lang="en-US" sz="3400" dirty="0"/>
              <a:t> for devices to </a:t>
            </a:r>
            <a:br>
              <a:rPr lang="en-US" sz="3400" dirty="0"/>
            </a:br>
            <a:r>
              <a:rPr lang="en-US" sz="3400" dirty="0"/>
              <a:t>identify and make </a:t>
            </a:r>
            <a:r>
              <a:rPr lang="en-US" sz="3400" b="1" dirty="0">
                <a:solidFill>
                  <a:schemeClr val="bg1"/>
                </a:solidFill>
              </a:rPr>
              <a:t>connections</a:t>
            </a:r>
            <a:r>
              <a:rPr lang="en-US" sz="3400" dirty="0"/>
              <a:t> with each other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Example for</a:t>
            </a:r>
            <a:r>
              <a:rPr lang="bg-BG" sz="3400" dirty="0"/>
              <a:t> </a:t>
            </a:r>
            <a:r>
              <a:rPr lang="en-US" sz="3400" dirty="0"/>
              <a:t>standard network protocols: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TCP, UDP, IP, ARP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HTTP, FTP, TFTP, SMPT, SSH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6" y="4343978"/>
            <a:ext cx="2322763" cy="229432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36" y="1612344"/>
            <a:ext cx="2792128" cy="2228459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Sending and Receiving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2762" y="991989"/>
            <a:ext cx="10129234" cy="5546589"/>
          </a:xfrm>
        </p:spPr>
        <p:txBody>
          <a:bodyPr>
            <a:noAutofit/>
          </a:bodyPr>
          <a:lstStyle/>
          <a:p>
            <a:r>
              <a:rPr lang="en-US" sz="3200" dirty="0"/>
              <a:t>Everything that is created on a computer is translated into digital information using </a:t>
            </a:r>
            <a:r>
              <a:rPr lang="en-US" sz="3200" b="1" dirty="0">
                <a:solidFill>
                  <a:schemeClr val="bg1"/>
                </a:solidFill>
              </a:rPr>
              <a:t>bits</a:t>
            </a:r>
          </a:p>
          <a:p>
            <a:r>
              <a:rPr lang="en-US" sz="3200" dirty="0"/>
              <a:t>Bits need to have a way to be transmitted over the internet</a:t>
            </a:r>
          </a:p>
          <a:p>
            <a:r>
              <a:rPr lang="en-US" sz="3200" dirty="0"/>
              <a:t>Every message, file or stream of information is broken down into small chunks called </a:t>
            </a:r>
            <a:r>
              <a:rPr lang="en-US" sz="3200" b="1" dirty="0">
                <a:solidFill>
                  <a:schemeClr val="bg1"/>
                </a:solidFill>
              </a:rPr>
              <a:t>packets</a:t>
            </a:r>
          </a:p>
          <a:p>
            <a:r>
              <a:rPr lang="en-US" sz="3200" dirty="0"/>
              <a:t>When packets are sent on the internet, they usually travel the network together</a:t>
            </a:r>
          </a:p>
          <a:p>
            <a:r>
              <a:rPr lang="en-US" sz="3200" dirty="0"/>
              <a:t>But they might have to take a different route to get to the destination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(1)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400" dirty="0"/>
              <a:t>Each packet contains some </a:t>
            </a:r>
            <a:r>
              <a:rPr lang="en-US" sz="3400" b="1" dirty="0">
                <a:solidFill>
                  <a:schemeClr val="bg1"/>
                </a:solidFill>
              </a:rPr>
              <a:t>important information </a:t>
            </a:r>
            <a:br>
              <a:rPr lang="en-US" sz="3400" dirty="0"/>
            </a:br>
            <a:r>
              <a:rPr lang="en-US" sz="3400" dirty="0"/>
              <a:t>inside of it called </a:t>
            </a:r>
            <a:r>
              <a:rPr lang="en-US" sz="3400" b="1" dirty="0">
                <a:solidFill>
                  <a:schemeClr val="bg1"/>
                </a:solidFill>
              </a:rPr>
              <a:t>the header</a:t>
            </a:r>
            <a:r>
              <a:rPr lang="en-US" sz="3400" dirty="0"/>
              <a:t>:</a:t>
            </a:r>
          </a:p>
          <a:p>
            <a:pPr lvl="1"/>
            <a:r>
              <a:rPr lang="en-US" sz="3200" dirty="0"/>
              <a:t>Where it came from</a:t>
            </a:r>
          </a:p>
          <a:p>
            <a:pPr lvl="1"/>
            <a:r>
              <a:rPr lang="en-US" sz="3200" dirty="0"/>
              <a:t>Where is it going</a:t>
            </a:r>
          </a:p>
          <a:p>
            <a:pPr lvl="1"/>
            <a:r>
              <a:rPr lang="en-US" sz="3200" dirty="0"/>
              <a:t>How long it is</a:t>
            </a:r>
            <a:endParaRPr lang="bg-BG" sz="3200" dirty="0"/>
          </a:p>
          <a:p>
            <a:pPr lvl="2"/>
            <a:r>
              <a:rPr lang="en-US" sz="3000" dirty="0"/>
              <a:t>This is how the packet is known to be complete</a:t>
            </a:r>
            <a:endParaRPr lang="bg-BG" sz="3000" dirty="0"/>
          </a:p>
          <a:p>
            <a:pPr lvl="2"/>
            <a:r>
              <a:rPr lang="en-US" sz="3000" dirty="0"/>
              <a:t>All the packets in the message are the same size</a:t>
            </a:r>
            <a:endParaRPr lang="bg-BG" sz="3000" dirty="0"/>
          </a:p>
          <a:p>
            <a:pPr lvl="1"/>
            <a:r>
              <a:rPr lang="en-US" sz="3200" dirty="0"/>
              <a:t>How many packets there are in the overall message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42" y="1655374"/>
            <a:ext cx="3479462" cy="277703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41" y="1392633"/>
            <a:ext cx="7022933" cy="50045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On the Packets in the Network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40"/>
            <a:ext cx="900798" cy="71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70880" y="5608320"/>
            <a:ext cx="650240" cy="636476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4280516" y="2015231"/>
            <a:ext cx="3630967" cy="1346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216.58.214.46</a:t>
            </a:r>
          </a:p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www.google.com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IPv4, IPv6 and DNS</a:t>
            </a:r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380" y="1130103"/>
            <a:ext cx="10321675" cy="5546589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One of the most important protocols used in Internet </a:t>
            </a:r>
            <a:br>
              <a:rPr lang="en-US" sz="3400" dirty="0"/>
            </a:br>
            <a:r>
              <a:rPr lang="en-US" sz="3400" dirty="0"/>
              <a:t>communication is the </a:t>
            </a:r>
            <a:r>
              <a:rPr lang="en-US" sz="3400" b="1" dirty="0">
                <a:solidFill>
                  <a:schemeClr val="bg1"/>
                </a:solidFill>
              </a:rPr>
              <a:t>Internet Protocol </a:t>
            </a:r>
            <a:r>
              <a:rPr lang="en-US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IP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the devices on the Internet have </a:t>
            </a:r>
            <a:r>
              <a:rPr lang="en-US" sz="3400" b="1" dirty="0">
                <a:solidFill>
                  <a:schemeClr val="bg1"/>
                </a:solidFill>
              </a:rPr>
              <a:t>addresses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They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are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called</a:t>
            </a:r>
            <a:r>
              <a:rPr lang="en-US" sz="3400" b="1" dirty="0">
                <a:solidFill>
                  <a:schemeClr val="bg1"/>
                </a:solidFill>
              </a:rPr>
              <a:t> IP Addresses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IP address is </a:t>
            </a:r>
            <a:r>
              <a:rPr lang="en-US" sz="3400" b="1" dirty="0">
                <a:solidFill>
                  <a:schemeClr val="bg1"/>
                </a:solidFill>
              </a:rPr>
              <a:t>unique</a:t>
            </a:r>
            <a:r>
              <a:rPr lang="en-US" sz="3400" dirty="0"/>
              <a:t> to each </a:t>
            </a:r>
            <a:br>
              <a:rPr lang="en-US" sz="3400" dirty="0"/>
            </a:br>
            <a:r>
              <a:rPr lang="en-US" sz="3400" dirty="0"/>
              <a:t>computer or a device at the </a:t>
            </a:r>
            <a:br>
              <a:rPr lang="en-US" sz="3400" dirty="0"/>
            </a:br>
            <a:r>
              <a:rPr lang="en-US" sz="3400" dirty="0"/>
              <a:t>edge of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3154817"/>
            <a:ext cx="2449907" cy="1464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4886622"/>
            <a:ext cx="2316293" cy="13029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8436" y="5452677"/>
            <a:ext cx="12939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192.168.0.1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4671" y="3627417"/>
            <a:ext cx="1410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8436" y="5123042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44671" y="3353107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IPv4</a:t>
            </a:r>
            <a:r>
              <a:rPr lang="en-US" sz="3400" dirty="0"/>
              <a:t> is a sequence of four, three-digit numbers</a:t>
            </a:r>
            <a:br>
              <a:rPr lang="en-US" sz="3400" dirty="0"/>
            </a:br>
            <a:r>
              <a:rPr lang="en-US" sz="3400" dirty="0"/>
              <a:t> separated by a period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Each number can be a number from 0 to 255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not enough for all network devices</a:t>
            </a:r>
            <a:br>
              <a:rPr lang="en-US" sz="3200" dirty="0"/>
            </a:br>
            <a:r>
              <a:rPr lang="en-US" sz="3200" dirty="0"/>
              <a:t>connected to the internet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In 1995, a new version of the internet protocol </a:t>
            </a:r>
            <a:br>
              <a:rPr lang="en-US" sz="3400" dirty="0"/>
            </a:br>
            <a:r>
              <a:rPr lang="en-US" sz="3400" dirty="0"/>
              <a:t>was created, it's called 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8557" y="1121143"/>
            <a:ext cx="10126679" cy="5584897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An </a:t>
            </a:r>
            <a:r>
              <a:rPr lang="en-US" sz="3400" b="1" dirty="0">
                <a:solidFill>
                  <a:schemeClr val="bg1"/>
                </a:solidFill>
              </a:rPr>
              <a:t>IP Address </a:t>
            </a:r>
            <a:r>
              <a:rPr lang="en-US" sz="3400" dirty="0"/>
              <a:t>has many parts, organized in a hierarchy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This version of IP Addressing is called </a:t>
            </a:r>
            <a:r>
              <a:rPr lang="en-US" sz="3400" b="1" dirty="0">
                <a:solidFill>
                  <a:schemeClr val="bg1"/>
                </a:solidFill>
              </a:rPr>
              <a:t>IPv4 </a:t>
            </a:r>
          </a:p>
          <a:p>
            <a:pPr marL="989982" lvl="2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Provides more than 4 billion </a:t>
            </a:r>
            <a:r>
              <a:rPr lang="en-US" sz="3200" b="1" dirty="0">
                <a:solidFill>
                  <a:schemeClr val="bg1"/>
                </a:solidFill>
              </a:rPr>
              <a:t>32 bits </a:t>
            </a:r>
            <a:r>
              <a:rPr lang="en-US" sz="3200" dirty="0"/>
              <a:t>unique addresses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96310" y="2387375"/>
            <a:ext cx="4570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14.120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9971" y="1937230"/>
            <a:ext cx="1974403" cy="510778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Subnetworks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72867" y="3241464"/>
            <a:ext cx="2188140" cy="510778"/>
          </a:xfrm>
          <a:prstGeom prst="wedgeRoundRectCallout">
            <a:avLst>
              <a:gd name="adj1" fmla="val -10214"/>
              <a:gd name="adj2" fmla="val -737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Device</a:t>
            </a:r>
            <a:r>
              <a:rPr lang="en-US" sz="2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address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EA208-8516-4ADA-BE44-0BD2B98A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387440"/>
            <a:ext cx="675000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#java-web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Classless Inter-Domain Routing, is an IP addressing </a:t>
            </a:r>
            <a:br>
              <a:rPr lang="en-US" dirty="0"/>
            </a:br>
            <a:r>
              <a:rPr lang="en-US" dirty="0"/>
              <a:t>scheme that improves the allocation of IP addresses. </a:t>
            </a:r>
          </a:p>
          <a:p>
            <a:r>
              <a:rPr lang="en-US" dirty="0"/>
              <a:t>It replaces the old system based on classes A, B, and C. </a:t>
            </a:r>
          </a:p>
          <a:p>
            <a:r>
              <a:rPr lang="en-US" dirty="0"/>
              <a:t>This scheme also helped greatly </a:t>
            </a:r>
            <a:r>
              <a:rPr lang="en-US" b="1" dirty="0">
                <a:solidFill>
                  <a:schemeClr val="bg1"/>
                </a:solidFill>
              </a:rPr>
              <a:t>extend the life of IPv4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as well as slow the growth of routing tables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CIDR (Classless Inter-Domain Routing)</a:t>
            </a:r>
          </a:p>
        </p:txBody>
      </p:sp>
    </p:spTree>
    <p:extLst>
      <p:ext uri="{BB962C8B-B14F-4D97-AF65-F5344CB8AC3E}">
        <p14:creationId xmlns:p14="http://schemas.microsoft.com/office/powerpoint/2010/main" val="3166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Private Address Space and Filtering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88418"/>
              </p:ext>
            </p:extLst>
          </p:nvPr>
        </p:nvGraphicFramePr>
        <p:xfrm>
          <a:off x="1461000" y="2754000"/>
          <a:ext cx="9073565" cy="2170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15000">
                  <a:extLst>
                    <a:ext uri="{9D8B030D-6E8A-4147-A177-3AD203B41FA5}">
                      <a16:colId xmlns:a16="http://schemas.microsoft.com/office/drawing/2014/main" val="2004363952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3803646458"/>
                    </a:ext>
                  </a:extLst>
                </a:gridCol>
                <a:gridCol w="1648565">
                  <a:extLst>
                    <a:ext uri="{9D8B030D-6E8A-4147-A177-3AD203B41FA5}">
                      <a16:colId xmlns:a16="http://schemas.microsoft.com/office/drawing/2014/main" val="2213283321"/>
                    </a:ext>
                  </a:extLst>
                </a:gridCol>
              </a:tblGrid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</a:t>
                      </a:r>
                      <a:r>
                        <a:rPr lang="en-US" baseline="0" dirty="0"/>
                        <a:t> address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49820"/>
                  </a:ext>
                </a:extLst>
              </a:tr>
              <a:tr h="6024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 – 10.255.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90860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 – 172.31.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39867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 – 192.168.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65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0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172" y="1121144"/>
            <a:ext cx="10264091" cy="5385856"/>
          </a:xfrm>
        </p:spPr>
        <p:txBody>
          <a:bodyPr>
            <a:normAutofit fontScale="92500"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 uses </a:t>
            </a:r>
            <a:r>
              <a:rPr lang="en-US" sz="3500" b="1" dirty="0">
                <a:solidFill>
                  <a:schemeClr val="bg1"/>
                </a:solidFill>
              </a:rPr>
              <a:t>128 bits</a:t>
            </a:r>
            <a:r>
              <a:rPr lang="en-US" sz="3500" dirty="0"/>
              <a:t> - 340 undecillion unique addresses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That's more than the atoms on the surface of the Earth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These </a:t>
            </a:r>
            <a:r>
              <a:rPr lang="en-US" sz="3500" b="1" dirty="0">
                <a:solidFill>
                  <a:schemeClr val="bg1"/>
                </a:solidFill>
              </a:rPr>
              <a:t>128</a:t>
            </a:r>
            <a:r>
              <a:rPr lang="en-US" sz="3500" dirty="0"/>
              <a:t> bits are organized into eight 16 bit sections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Each 16 bit block is converted to hexadecimal and it's </a:t>
            </a:r>
            <a:br>
              <a:rPr lang="en-US" sz="3500" dirty="0"/>
            </a:br>
            <a:r>
              <a:rPr lang="en-US" sz="3500" dirty="0"/>
              <a:t>separated with a colon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500" dirty="0"/>
              <a:t>This is a full IPV6 address: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3FFE:F200:0234:AB00:0123:4567:8901:ABCD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500" dirty="0"/>
              <a:t>The </a:t>
            </a:r>
            <a:r>
              <a:rPr lang="en-US" sz="3500" b="1" dirty="0">
                <a:solidFill>
                  <a:schemeClr val="bg1"/>
                </a:solidFill>
              </a:rPr>
              <a:t>leading zeros</a:t>
            </a:r>
            <a:r>
              <a:rPr lang="en-US" sz="3500" dirty="0"/>
              <a:t> in </a:t>
            </a:r>
            <a:r>
              <a:rPr lang="en-US" sz="3500" b="1" dirty="0">
                <a:solidFill>
                  <a:schemeClr val="bg1"/>
                </a:solidFill>
              </a:rPr>
              <a:t>IPv6</a:t>
            </a:r>
            <a:r>
              <a:rPr lang="en-US" sz="3500" dirty="0"/>
              <a:t> can </a:t>
            </a:r>
            <a:br>
              <a:rPr lang="en-US" sz="3500" dirty="0"/>
            </a:br>
            <a:r>
              <a:rPr lang="en-US" sz="3500" dirty="0"/>
              <a:t>usually be left out</a:t>
            </a:r>
          </a:p>
        </p:txBody>
      </p:sp>
      <p:pic>
        <p:nvPicPr>
          <p:cNvPr id="1026" name="Picture 2" descr="https://www.cpqd.com.br/wp-content/uploads/2016/01/ipv4_ipv6.png">
            <a:extLst>
              <a:ext uri="{FF2B5EF4-FFF2-40B4-BE49-F238E27FC236}">
                <a16:creationId xmlns:a16="http://schemas.microsoft.com/office/drawing/2014/main" id="{A1153542-1488-46B5-B7FB-361546B6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06" y="4781050"/>
            <a:ext cx="3505328" cy="21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2433" y="1592011"/>
            <a:ext cx="10395752" cy="4832853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domain name </a:t>
            </a:r>
            <a:r>
              <a:rPr lang="en-US" sz="3400" dirty="0"/>
              <a:t>is a human way to access IP addresses for devices and websites around the world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It is a sequence of phrases that </a:t>
            </a:r>
            <a:r>
              <a:rPr lang="en-US" sz="3400" b="1" dirty="0">
                <a:solidFill>
                  <a:schemeClr val="bg1"/>
                </a:solidFill>
              </a:rPr>
              <a:t>map</a:t>
            </a:r>
            <a:r>
              <a:rPr lang="en-US" sz="3400" dirty="0"/>
              <a:t> to a giant </a:t>
            </a:r>
            <a:r>
              <a:rPr lang="en-US" sz="3400" b="1" dirty="0">
                <a:solidFill>
                  <a:schemeClr val="bg1"/>
                </a:solidFill>
              </a:rPr>
              <a:t>Internet-wide database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chemeClr val="bg1"/>
                </a:solidFill>
              </a:rPr>
              <a:t>IP addresses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When a domain name is entered in the browser, a request is made to something called a </a:t>
            </a:r>
            <a:r>
              <a:rPr lang="en-US" sz="3400" b="1" dirty="0">
                <a:solidFill>
                  <a:schemeClr val="bg1"/>
                </a:solidFill>
              </a:rPr>
              <a:t>DNS</a:t>
            </a:r>
            <a:r>
              <a:rPr lang="en-US" sz="3400" dirty="0"/>
              <a:t> (</a:t>
            </a:r>
            <a:r>
              <a:rPr lang="en-US" sz="3400" b="1" dirty="0">
                <a:solidFill>
                  <a:schemeClr val="bg1"/>
                </a:solidFill>
              </a:rPr>
              <a:t>Domain Name Server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server holds a cache of tons of domain names, and </a:t>
            </a:r>
            <a:br>
              <a:rPr lang="en-US" sz="3400" dirty="0"/>
            </a:br>
            <a:r>
              <a:rPr lang="en-US" sz="3400" dirty="0"/>
              <a:t>their matching IP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BAE49-A777-466A-8B75-B28EBBDE3923}"/>
              </a:ext>
            </a:extLst>
          </p:cNvPr>
          <p:cNvSpPr txBox="1"/>
          <p:nvPr/>
        </p:nvSpPr>
        <p:spPr>
          <a:xfrm>
            <a:off x="2316000" y="877571"/>
            <a:ext cx="3488924" cy="7299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latin typeface="Consolas" panose="020B0609020204030204" pitchFamily="49" charset="0"/>
              </a:rPr>
              <a:t>www.softuni.bg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4143D18-5F3C-4B4F-81AB-7A994256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53088"/>
            <a:ext cx="2638697" cy="578882"/>
          </a:xfrm>
          <a:prstGeom prst="wedgeRoundRectCallout">
            <a:avLst>
              <a:gd name="adj1" fmla="val -58765"/>
              <a:gd name="adj2" fmla="val 624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Domain name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06" y="1608264"/>
            <a:ext cx="2962275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07" y="3328684"/>
            <a:ext cx="2316293" cy="1302915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6021753" y="2128156"/>
            <a:ext cx="3853629" cy="123303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6490" y="3446433"/>
            <a:ext cx="491455" cy="4914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7869" y="3881081"/>
            <a:ext cx="20319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6088537" y="4214603"/>
            <a:ext cx="3570455" cy="165745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13" y="4561773"/>
            <a:ext cx="2256546" cy="69432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795025" y="1715397"/>
            <a:ext cx="11389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7999" y="5869133"/>
            <a:ext cx="13219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88877" y="5229287"/>
            <a:ext cx="1726755" cy="3262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867363"/>
              </p:ext>
            </p:extLst>
          </p:nvPr>
        </p:nvGraphicFramePr>
        <p:xfrm>
          <a:off x="2308360" y="3113580"/>
          <a:ext cx="4373549" cy="1648615"/>
        </p:xfrm>
        <a:graphic>
          <a:graphicData uri="http://schemas.openxmlformats.org/drawingml/2006/table">
            <a:tbl>
              <a:tblPr/>
              <a:tblGrid>
                <a:gridCol w="207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63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4431000" y="2574000"/>
            <a:ext cx="3567245" cy="13487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13800" b="1" dirty="0">
                <a:solidFill>
                  <a:schemeClr val="bg2"/>
                </a:solidFill>
                <a:latin typeface="Consolas" panose="020B0609020204030204" pitchFamily="49" charset="0"/>
              </a:rPr>
              <a:t>TCP</a:t>
            </a:r>
          </a:p>
        </p:txBody>
      </p:sp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Reliability and TCP</a:t>
            </a:r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When packets are transmitted from one location to another, </a:t>
            </a:r>
            <a:br>
              <a:rPr lang="en-US" sz="3400" dirty="0"/>
            </a:br>
            <a:r>
              <a:rPr lang="en-US" sz="3400" dirty="0"/>
              <a:t>they can take different paths </a:t>
            </a:r>
          </a:p>
          <a:p>
            <a:r>
              <a:rPr lang="en-US" sz="3400" dirty="0"/>
              <a:t>When they get to the destination, they are unorganized and </a:t>
            </a:r>
            <a:br>
              <a:rPr lang="en-US" sz="3400" dirty="0"/>
            </a:br>
            <a:r>
              <a:rPr lang="en-US" sz="3400" dirty="0"/>
              <a:t>sometimes not complete</a:t>
            </a:r>
          </a:p>
          <a:p>
            <a:r>
              <a:rPr lang="en-US" sz="3400" dirty="0"/>
              <a:t>So the message needs to be audited and reviewed in order </a:t>
            </a:r>
            <a:br>
              <a:rPr lang="en-US" sz="3400" dirty="0"/>
            </a:br>
            <a:r>
              <a:rPr lang="en-US" sz="3400" dirty="0"/>
              <a:t>to put it together in the right way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Transmission Control Protocol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does exactly that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uses a process, where it looks at all the packets in a message and checks them</a:t>
            </a:r>
          </a:p>
          <a:p>
            <a:r>
              <a:rPr lang="en-US" sz="3400" dirty="0"/>
              <a:t>Using the header information in each packet it knows:</a:t>
            </a:r>
          </a:p>
          <a:p>
            <a:pPr lvl="1"/>
            <a:r>
              <a:rPr lang="en-US" sz="3200" dirty="0"/>
              <a:t>How many there are</a:t>
            </a:r>
          </a:p>
          <a:p>
            <a:pPr lvl="1"/>
            <a:r>
              <a:rPr lang="en-US" sz="3200" dirty="0"/>
              <a:t>How large they should be</a:t>
            </a:r>
          </a:p>
          <a:p>
            <a:pPr lvl="1"/>
            <a:r>
              <a:rPr lang="en-US" sz="3200" dirty="0"/>
              <a:t>In which order the packets should be in</a:t>
            </a:r>
          </a:p>
          <a:p>
            <a:r>
              <a:rPr lang="en-US" sz="3400" dirty="0"/>
              <a:t>Using this checklist, it is able to </a:t>
            </a:r>
            <a:br>
              <a:rPr lang="en-US" sz="3400" dirty="0"/>
            </a:br>
            <a:r>
              <a:rPr lang="en-US" sz="3400" dirty="0"/>
              <a:t>rearrange the packets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70738-7EC5-444B-959A-06E1CA7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99" y="3469815"/>
            <a:ext cx="2927381" cy="292738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400" dirty="0"/>
              <a:t>If it finds that a packet doesn't match the expected characteristic, it is discarded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has to </a:t>
            </a:r>
            <a:r>
              <a:rPr lang="en-US" sz="3400" b="1" dirty="0">
                <a:solidFill>
                  <a:schemeClr val="bg1"/>
                </a:solidFill>
              </a:rPr>
              <a:t>verify</a:t>
            </a:r>
            <a:r>
              <a:rPr lang="en-US" sz="3400" dirty="0"/>
              <a:t> that all the packets are:</a:t>
            </a:r>
          </a:p>
          <a:p>
            <a:pPr lvl="1"/>
            <a:r>
              <a:rPr lang="en-US" sz="3200" dirty="0"/>
              <a:t>In the right order</a:t>
            </a:r>
          </a:p>
          <a:p>
            <a:pPr lvl="1"/>
            <a:r>
              <a:rPr lang="en-US" sz="3200" dirty="0"/>
              <a:t>Free of any issues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After that it </a:t>
            </a:r>
            <a:r>
              <a:rPr lang="en-US" sz="3400" b="1" dirty="0">
                <a:solidFill>
                  <a:schemeClr val="bg1"/>
                </a:solidFill>
              </a:rPr>
              <a:t>certifies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the data </a:t>
            </a:r>
            <a:r>
              <a:rPr lang="en-US" sz="3400" dirty="0"/>
              <a:t>and the packets are </a:t>
            </a:r>
            <a:r>
              <a:rPr lang="en-US" sz="3400" b="1" dirty="0">
                <a:solidFill>
                  <a:schemeClr val="bg1"/>
                </a:solidFill>
              </a:rPr>
              <a:t>merged</a:t>
            </a:r>
            <a:r>
              <a:rPr lang="en-US" sz="3400" dirty="0"/>
              <a:t> together to recreate the </a:t>
            </a:r>
            <a:r>
              <a:rPr lang="en-US" sz="3400" b="1" dirty="0">
                <a:solidFill>
                  <a:schemeClr val="bg1"/>
                </a:solidFill>
              </a:rPr>
              <a:t>original</a:t>
            </a:r>
            <a:r>
              <a:rPr lang="en-US" sz="3400" dirty="0"/>
              <a:t> file that was on the sender's device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 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14" y="3238386"/>
            <a:ext cx="888754" cy="88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28" y="3259553"/>
            <a:ext cx="888754" cy="88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0" y="3134294"/>
            <a:ext cx="1002452" cy="10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5" y="3238386"/>
            <a:ext cx="888754" cy="888754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 - TCP (3)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1854000"/>
            <a:ext cx="9655978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750435"/>
            <a:ext cx="3913661" cy="3757115"/>
          </a:xfrm>
          <a:prstGeom prst="rect">
            <a:avLst/>
          </a:prstGeom>
        </p:spPr>
      </p:pic>
      <p:sp>
        <p:nvSpPr>
          <p:cNvPr id="5" name="Заглавие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Introduction to Internet</a:t>
            </a:r>
            <a:endParaRPr lang="en-US" dirty="0"/>
          </a:p>
        </p:txBody>
      </p:sp>
      <p:sp>
        <p:nvSpPr>
          <p:cNvPr id="6" name="Подзаглавие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An Introduction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places </a:t>
            </a:r>
            <a:r>
              <a:rPr lang="en-US" sz="3400" b="1" dirty="0">
                <a:solidFill>
                  <a:schemeClr val="bg1"/>
                </a:solidFill>
              </a:rPr>
              <a:t>reliability</a:t>
            </a:r>
            <a:r>
              <a:rPr lang="en-US" sz="3400" dirty="0"/>
              <a:t> in a higher priority than speed or latency</a:t>
            </a:r>
          </a:p>
          <a:p>
            <a:pPr marL="456915" lvl="1" indent="-456915"/>
            <a:r>
              <a:rPr lang="en-US" sz="3400" dirty="0"/>
              <a:t>For instances where reliability isn't as important, but </a:t>
            </a:r>
            <a:r>
              <a:rPr lang="en-US" sz="3400" b="1" dirty="0">
                <a:solidFill>
                  <a:schemeClr val="bg1"/>
                </a:solidFill>
              </a:rPr>
              <a:t>speed</a:t>
            </a:r>
            <a:r>
              <a:rPr lang="en-US" sz="3400" dirty="0"/>
              <a:t> is, there is another protocol called </a:t>
            </a:r>
            <a:r>
              <a:rPr lang="en-US" sz="3400" b="1" dirty="0">
                <a:solidFill>
                  <a:schemeClr val="bg1"/>
                </a:solidFill>
              </a:rPr>
              <a:t>UDP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User Datagram Protocol</a:t>
            </a:r>
          </a:p>
          <a:p>
            <a:pPr marL="456915" lvl="1" indent="-456915"/>
            <a:r>
              <a:rPr lang="en-US" sz="3400" dirty="0"/>
              <a:t>UDP doesn't do excessive reliability </a:t>
            </a:r>
            <a:br>
              <a:rPr lang="en-US" sz="3400" dirty="0"/>
            </a:br>
            <a:r>
              <a:rPr lang="en-US" sz="3400" dirty="0"/>
              <a:t>checks, but it can send </a:t>
            </a:r>
            <a:br>
              <a:rPr lang="en-US" sz="3400" dirty="0"/>
            </a:br>
            <a:r>
              <a:rPr lang="en-US" sz="3400" dirty="0"/>
              <a:t>information at a faster rate</a:t>
            </a:r>
          </a:p>
          <a:p>
            <a:pPr marL="456915" lvl="1" indent="-456915"/>
            <a:r>
              <a:rPr lang="en-US" sz="3400" dirty="0"/>
              <a:t>TCP is the foundation of how a majority of </a:t>
            </a:r>
            <a:br>
              <a:rPr lang="en-US" sz="3400" dirty="0"/>
            </a:br>
            <a:r>
              <a:rPr lang="en-US" sz="3400" dirty="0"/>
              <a:t>data is transmitted over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vs UDP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E24F-9199-40EA-8BA1-C1A35AF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857" y="3249000"/>
            <a:ext cx="3706641" cy="260053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/>
            <a:r>
              <a:rPr lang="en-US" sz="3400" dirty="0"/>
              <a:t>UDP does not establish a session and it does not guarantee data delivery</a:t>
            </a:r>
          </a:p>
          <a:p>
            <a:pPr marL="456915" lvl="1" indent="-456915"/>
            <a:r>
              <a:rPr lang="en-US" sz="3400" dirty="0"/>
              <a:t>It is known as the 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b="1" dirty="0">
                <a:solidFill>
                  <a:schemeClr val="bg1"/>
                </a:solidFill>
              </a:rPr>
              <a:t>fire-and-forget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protocol</a:t>
            </a:r>
            <a:r>
              <a:rPr lang="en-US" sz="3400" dirty="0"/>
              <a:t> </a:t>
            </a:r>
          </a:p>
          <a:p>
            <a:pPr marL="989982" lvl="2" indent="-456915"/>
            <a:r>
              <a:rPr lang="en-US" sz="3200" dirty="0"/>
              <a:t>It sends data and it doesn't really care if the data is received at the other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26" y="4805968"/>
            <a:ext cx="1957706" cy="11705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5216349" y="5593188"/>
            <a:ext cx="3463319" cy="432313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1" y="5021954"/>
            <a:ext cx="738572" cy="73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7" y="5021954"/>
            <a:ext cx="738572" cy="73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11" y="5021954"/>
            <a:ext cx="738572" cy="738572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85055" y="4100236"/>
            <a:ext cx="2499760" cy="510778"/>
          </a:xfrm>
          <a:prstGeom prst="wedgeRoundRectCallout">
            <a:avLst>
              <a:gd name="adj1" fmla="val -33323"/>
              <a:gd name="adj2" fmla="val 7661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Missing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packets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8" y="4845206"/>
            <a:ext cx="833058" cy="833058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3342" y="4181519"/>
            <a:ext cx="1844020" cy="510778"/>
          </a:xfrm>
          <a:prstGeom prst="wedgeRoundRectCallout">
            <a:avLst>
              <a:gd name="adj1" fmla="val 38656"/>
              <a:gd name="adj2" fmla="val 841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I don't care..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72740" y="4146260"/>
            <a:ext cx="649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UDP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43" y="4497969"/>
            <a:ext cx="1527533" cy="1527533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24" y="1872394"/>
            <a:ext cx="3148012" cy="1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OSI</a:t>
            </a:r>
            <a:r>
              <a:rPr lang="en-US" sz="3400" dirty="0"/>
              <a:t> model stands for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pen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ystem 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nterconnect</a:t>
            </a:r>
          </a:p>
          <a:p>
            <a:r>
              <a:rPr lang="en-US" sz="3400" dirty="0"/>
              <a:t>It consists of 7 layers</a:t>
            </a:r>
          </a:p>
          <a:p>
            <a:pPr lvl="1"/>
            <a:r>
              <a:rPr lang="en-US" sz="3200" dirty="0"/>
              <a:t>Each layer serves the layer above it and in return,</a:t>
            </a:r>
            <a:br>
              <a:rPr lang="en-US" sz="3200" dirty="0"/>
            </a:br>
            <a:r>
              <a:rPr lang="en-US" sz="3200" dirty="0"/>
              <a:t> is served by the layer below it</a:t>
            </a:r>
          </a:p>
          <a:p>
            <a:r>
              <a:rPr lang="en-US" sz="3400" dirty="0"/>
              <a:t>Understanding each layer of the model helps us with: </a:t>
            </a:r>
          </a:p>
          <a:p>
            <a:pPr lvl="1"/>
            <a:r>
              <a:rPr lang="en-US" sz="3200" dirty="0"/>
              <a:t>Troubleshooting</a:t>
            </a:r>
          </a:p>
          <a:p>
            <a:pPr lvl="1"/>
            <a:r>
              <a:rPr lang="en-US" sz="3200" dirty="0"/>
              <a:t>Communicating better with technical and non-technical individuals about any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OSI Model?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1779037"/>
            <a:ext cx="6125081" cy="49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89420"/>
            <a:ext cx="6397798" cy="582912"/>
          </a:xfrm>
        </p:spPr>
        <p:txBody>
          <a:bodyPr>
            <a:noAutofit/>
          </a:bodyPr>
          <a:lstStyle/>
          <a:p>
            <a:r>
              <a:rPr lang="en-US" sz="3400" dirty="0"/>
              <a:t>OSI Model consists of 7 layers: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OSI Layers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4827" y="1309036"/>
            <a:ext cx="5054054" cy="54482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Example Protocols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ATM, Ethernet,</a:t>
            </a:r>
            <a:r>
              <a:rPr lang="bg-BG" sz="2800" dirty="0"/>
              <a:t> </a:t>
            </a:r>
            <a:r>
              <a:rPr lang="en-US" sz="2800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USB, Bluetooth, 802.11a/b/g/n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model mapping to OSI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1674000"/>
            <a:ext cx="9609606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Enables different applications like the browser to use the </a:t>
            </a:r>
            <a:br>
              <a:rPr lang="en-US" dirty="0"/>
            </a:br>
            <a:r>
              <a:rPr lang="en-US" dirty="0"/>
              <a:t>network and present it to the End User</a:t>
            </a:r>
          </a:p>
          <a:p>
            <a:r>
              <a:rPr lang="en-US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Domain Name System (DNS)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File Transfer Protocol (FTP)</a:t>
            </a:r>
          </a:p>
          <a:p>
            <a:pPr lvl="1"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</a:rPr>
              <a:t>HyperText</a:t>
            </a:r>
            <a:r>
              <a:rPr lang="en-US" sz="3200" b="1" dirty="0">
                <a:solidFill>
                  <a:schemeClr val="bg1"/>
                </a:solidFill>
              </a:rPr>
              <a:t> Transfer Protocol (HTTP)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Simple Mail Transfer Protocol (SMTP)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– 7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72" y="2433167"/>
            <a:ext cx="5419554" cy="18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is a part of an operating system (OS)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Converts</a:t>
            </a:r>
            <a:r>
              <a:rPr lang="en-US" sz="3400" dirty="0"/>
              <a:t> incoming and outgoing </a:t>
            </a:r>
            <a:r>
              <a:rPr lang="en-US" sz="3400" b="1" dirty="0">
                <a:solidFill>
                  <a:schemeClr val="bg1"/>
                </a:solidFill>
              </a:rPr>
              <a:t>data</a:t>
            </a:r>
            <a:r>
              <a:rPr lang="en-US" sz="3400" dirty="0"/>
              <a:t> from one presentation </a:t>
            </a:r>
            <a:br>
              <a:rPr lang="en-US" sz="3400" dirty="0"/>
            </a:br>
            <a:r>
              <a:rPr lang="en-US" sz="3400" dirty="0"/>
              <a:t>format to another</a:t>
            </a:r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r>
              <a:rPr lang="en-US" sz="3400" dirty="0"/>
              <a:t>Example:</a:t>
            </a:r>
          </a:p>
          <a:p>
            <a:pPr lvl="2"/>
            <a:r>
              <a:rPr lang="en-US" sz="3200" dirty="0"/>
              <a:t>From clear text to encrypted (or compressed) text</a:t>
            </a:r>
          </a:p>
          <a:p>
            <a:pPr lvl="2"/>
            <a:r>
              <a:rPr lang="en-US" sz="3200" dirty="0"/>
              <a:t>Back to clear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Layer – 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5" y="2681063"/>
            <a:ext cx="6192114" cy="20005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sets up coordinates and terminates conversations</a:t>
            </a:r>
          </a:p>
          <a:p>
            <a:r>
              <a:rPr lang="en-US" sz="3400" dirty="0"/>
              <a:t>Its services include authentication and reconnection after an </a:t>
            </a:r>
            <a:br>
              <a:rPr lang="en-US" sz="3400" dirty="0"/>
            </a:br>
            <a:r>
              <a:rPr lang="en-US" sz="3400" dirty="0"/>
              <a:t>interruption</a:t>
            </a:r>
          </a:p>
          <a:p>
            <a:r>
              <a:rPr lang="en-US" sz="3400" dirty="0"/>
              <a:t>e.g.: Sockets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Layer –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7" y="2465188"/>
            <a:ext cx="7618003" cy="41447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Responsible for end-to-end communication over a network</a:t>
            </a:r>
          </a:p>
          <a:p>
            <a:r>
              <a:rPr lang="en-GB" dirty="0"/>
              <a:t>Provides logical communication between application processes</a:t>
            </a:r>
          </a:p>
          <a:p>
            <a:r>
              <a:rPr lang="en-GB" dirty="0"/>
              <a:t>Responsible for the management of error correction, providing quality and reliability to the end user</a:t>
            </a:r>
          </a:p>
          <a:p>
            <a:r>
              <a:rPr lang="en-GB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Transmission Control Protocol (TCP)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Transport Layer – 4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Ishango</a:t>
            </a:r>
            <a:r>
              <a:rPr lang="en-US" dirty="0"/>
              <a:t> Bone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 </a:t>
            </a:r>
            <a:r>
              <a:rPr lang="en-GB" sz="2800" b="1" dirty="0" err="1">
                <a:solidFill>
                  <a:schemeClr val="bg1"/>
                </a:solidFill>
                <a:hlinkClick r:id="rId3"/>
              </a:rPr>
              <a:t>Ishango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 bone</a:t>
            </a:r>
            <a:r>
              <a:rPr lang="en-GB" sz="2800" dirty="0">
                <a:solidFill>
                  <a:schemeClr val="bg1"/>
                </a:solidFill>
                <a:hlinkClick r:id="rId3"/>
              </a:rPr>
              <a:t> </a:t>
            </a:r>
            <a:r>
              <a:rPr lang="en-GB" sz="2800" dirty="0"/>
              <a:t>is a bone tool and possible mathematical object, dated to the Upper </a:t>
            </a:r>
            <a:r>
              <a:rPr lang="en-GB" sz="2800" dirty="0" err="1"/>
              <a:t>Paleolithic</a:t>
            </a:r>
            <a:r>
              <a:rPr lang="en-GB" sz="2800" dirty="0"/>
              <a:t> era.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etchings on the bone are in three columns </a:t>
            </a:r>
            <a:br>
              <a:rPr lang="en-GB" sz="2800" dirty="0"/>
            </a:br>
            <a:r>
              <a:rPr lang="en-GB" sz="2800" dirty="0"/>
              <a:t>with marks asymmetrically grouped into sets, </a:t>
            </a:r>
            <a:br>
              <a:rPr lang="en-GB" sz="2800" dirty="0"/>
            </a:br>
            <a:r>
              <a:rPr lang="en-GB" sz="2800" dirty="0"/>
              <a:t>leading hypotheses such as that the implement </a:t>
            </a:r>
            <a:br>
              <a:rPr lang="en-GB" sz="2800" dirty="0"/>
            </a:br>
            <a:r>
              <a:rPr lang="en-GB" sz="2800" dirty="0"/>
              <a:t>indicates an understanding of decimals </a:t>
            </a:r>
            <a:br>
              <a:rPr lang="en-GB" sz="2800" dirty="0"/>
            </a:br>
            <a:r>
              <a:rPr lang="en-GB" sz="2800" dirty="0"/>
              <a:t>or prime numbers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3" name="Picture 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57" y="1991050"/>
            <a:ext cx="2260273" cy="4147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BC3417E-A303-4D0E-B464-7A8530E39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3894437"/>
            <a:ext cx="3857625" cy="951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6C77C65-9B6B-46A0-ABFA-EE3C7751D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0" y="4823910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9436772-B06D-499B-971F-39B0E006D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5710185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42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Provides the functional and procedural means of transferring           packets from one node to another</a:t>
            </a:r>
          </a:p>
          <a:p>
            <a:r>
              <a:rPr lang="en-GB" sz="3400" dirty="0"/>
              <a:t>Responds to service requests from the transport layer and issues service requests to the data link layer</a:t>
            </a:r>
          </a:p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Internet Protocol (IP)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IPSec (IP + Auth)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Layer –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935" y="4175598"/>
            <a:ext cx="5858248" cy="17721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GB" sz="3700" dirty="0"/>
              <a:t>Provides node-to-node data transfer</a:t>
            </a:r>
          </a:p>
          <a:p>
            <a:r>
              <a:rPr lang="en-GB" sz="3700" dirty="0"/>
              <a:t>It </a:t>
            </a:r>
            <a:r>
              <a:rPr lang="en-GB" sz="3700" b="1" dirty="0">
                <a:solidFill>
                  <a:schemeClr val="bg1"/>
                </a:solidFill>
              </a:rPr>
              <a:t>detects</a:t>
            </a:r>
            <a:r>
              <a:rPr lang="en-GB" sz="3700" dirty="0"/>
              <a:t> and possibly </a:t>
            </a:r>
            <a:r>
              <a:rPr lang="en-GB" sz="3700" b="1" dirty="0">
                <a:solidFill>
                  <a:schemeClr val="bg1"/>
                </a:solidFill>
              </a:rPr>
              <a:t>corrects</a:t>
            </a:r>
            <a:r>
              <a:rPr lang="en-GB" sz="3700" dirty="0"/>
              <a:t> errors that may occur in the </a:t>
            </a:r>
            <a:r>
              <a:rPr lang="en-GB" sz="3700" b="1" dirty="0">
                <a:solidFill>
                  <a:schemeClr val="bg1"/>
                </a:solidFill>
              </a:rPr>
              <a:t>physical layer</a:t>
            </a:r>
          </a:p>
          <a:p>
            <a:r>
              <a:rPr lang="en-GB" sz="3700" dirty="0"/>
              <a:t>Divides into two sublayers:</a:t>
            </a:r>
          </a:p>
          <a:p>
            <a:pPr lvl="1">
              <a:buClr>
                <a:schemeClr val="tx2"/>
              </a:buClr>
            </a:pPr>
            <a:r>
              <a:rPr lang="en-GB" sz="3500" b="1" dirty="0">
                <a:solidFill>
                  <a:schemeClr val="bg1"/>
                </a:solidFill>
              </a:rPr>
              <a:t>Medium access control (MAC)</a:t>
            </a:r>
            <a:r>
              <a:rPr lang="en-GB" sz="3500" dirty="0"/>
              <a:t> layer - controlling how devices in a network gain access to a medium and permission to transmit data</a:t>
            </a:r>
          </a:p>
          <a:p>
            <a:pPr lvl="1">
              <a:buClr>
                <a:schemeClr val="tx1"/>
              </a:buClr>
            </a:pPr>
            <a:r>
              <a:rPr lang="en-GB" sz="3500" b="1" dirty="0">
                <a:solidFill>
                  <a:schemeClr val="bg1"/>
                </a:solidFill>
              </a:rPr>
              <a:t>Logical link control (LLC)</a:t>
            </a:r>
            <a:r>
              <a:rPr lang="en-GB" sz="3500" dirty="0"/>
              <a:t> layer – identifying and encapsulating network layer protocols, controls error checking and frame synchronization</a:t>
            </a:r>
          </a:p>
          <a:p>
            <a:endParaRPr lang="en-GB" sz="3400" b="1" dirty="0">
              <a:solidFill>
                <a:schemeClr val="bg1"/>
              </a:solidFill>
            </a:endParaRPr>
          </a:p>
          <a:p>
            <a:pPr lvl="1"/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– 2 (1)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Asynchronous Transfer Mode (ATM) 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MAC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– 2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575ED-40BB-48C2-B4E6-605F5593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0" y="4104000"/>
            <a:ext cx="5837799" cy="60885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61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400" dirty="0"/>
              <a:t>The things you can actually physically touch</a:t>
            </a:r>
          </a:p>
          <a:p>
            <a:r>
              <a:rPr lang="en-GB" sz="3400" dirty="0"/>
              <a:t>Converts the </a:t>
            </a:r>
            <a:r>
              <a:rPr lang="en-GB" sz="3400" b="1" dirty="0">
                <a:solidFill>
                  <a:schemeClr val="bg1"/>
                </a:solidFill>
              </a:rPr>
              <a:t>binary</a:t>
            </a:r>
            <a:r>
              <a:rPr lang="en-GB" sz="3400" dirty="0"/>
              <a:t> from the upper layers into </a:t>
            </a:r>
            <a:r>
              <a:rPr lang="en-GB" sz="3400" b="1" dirty="0">
                <a:solidFill>
                  <a:schemeClr val="bg1"/>
                </a:solidFill>
              </a:rPr>
              <a:t>signals</a:t>
            </a:r>
            <a:r>
              <a:rPr lang="en-GB" sz="3400" dirty="0"/>
              <a:t>, </a:t>
            </a:r>
            <a:r>
              <a:rPr lang="en-GB" sz="3400" b="1" dirty="0">
                <a:solidFill>
                  <a:schemeClr val="bg1"/>
                </a:solidFill>
              </a:rPr>
              <a:t>transmits</a:t>
            </a:r>
            <a:r>
              <a:rPr lang="en-GB" sz="3400" dirty="0"/>
              <a:t> them over local media (electrical, light, or radio signals)</a:t>
            </a:r>
          </a:p>
          <a:p>
            <a:r>
              <a:rPr lang="en-GB" sz="34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USB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Bluetooth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802.11a/b/g/n</a:t>
            </a:r>
          </a:p>
          <a:p>
            <a:pPr lvl="1"/>
            <a:endParaRPr lang="en-GB" sz="3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Layer – 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34" y="5359794"/>
            <a:ext cx="6432063" cy="11918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088254"/>
            <a:ext cx="2526067" cy="2886934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Network Hardware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Basic Hardware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Hardware Components</a:t>
            </a:r>
          </a:p>
          <a:p>
            <a:pPr lvl="1"/>
            <a:r>
              <a:rPr lang="en-US" dirty="0"/>
              <a:t>Cables</a:t>
            </a:r>
          </a:p>
          <a:p>
            <a:pPr lvl="1"/>
            <a:r>
              <a:rPr lang="en-US" dirty="0"/>
              <a:t>Routers</a:t>
            </a:r>
          </a:p>
          <a:p>
            <a:pPr lvl="1"/>
            <a:r>
              <a:rPr lang="en-US" dirty="0"/>
              <a:t>Repeaters, Hubs and Switches</a:t>
            </a:r>
          </a:p>
          <a:p>
            <a:pPr lvl="1"/>
            <a:r>
              <a:rPr lang="en-US" dirty="0"/>
              <a:t>Bridges</a:t>
            </a:r>
          </a:p>
          <a:p>
            <a:pPr lvl="1"/>
            <a:r>
              <a:rPr lang="en-US" dirty="0"/>
              <a:t>Gateways</a:t>
            </a:r>
          </a:p>
          <a:p>
            <a:pPr lvl="1"/>
            <a:r>
              <a:rPr lang="en-US" dirty="0"/>
              <a:t>Network Interface Cards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Cables – the </a:t>
            </a:r>
            <a:r>
              <a:rPr lang="en-US" b="1" dirty="0">
                <a:solidFill>
                  <a:schemeClr val="bg1"/>
                </a:solidFill>
              </a:rPr>
              <a:t>transmission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dirty="0"/>
              <a:t> to transfer data from one device to another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Router – </a:t>
            </a: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  <a:r>
              <a:rPr lang="en-US" dirty="0"/>
              <a:t> that transfers data packets </a:t>
            </a:r>
            <a:br>
              <a:rPr lang="en-US" dirty="0"/>
            </a:br>
            <a:r>
              <a:rPr lang="en-US" dirty="0"/>
              <a:t>between different computer networks</a:t>
            </a:r>
            <a:br>
              <a:rPr lang="en-US" dirty="0"/>
            </a:br>
            <a:r>
              <a:rPr lang="en-US" dirty="0"/>
              <a:t>                         (operates on level 3 of OSI)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 and Routers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7" y="2380024"/>
            <a:ext cx="2230890" cy="1613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0" y="4946834"/>
            <a:ext cx="1779703" cy="166307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56" y="1770424"/>
            <a:ext cx="3522524" cy="2141753"/>
          </a:xfrm>
          <a:prstGeom prst="rect">
            <a:avLst/>
          </a:prstGeom>
        </p:spPr>
      </p:pic>
      <p:pic>
        <p:nvPicPr>
          <p:cNvPr id="2050" name="Picture 2" descr="Ð ÐµÐ·ÑÐ»ÑÐ°Ñ Ñ Ð¸Ð·Ð¾Ð±ÑÐ°Ð¶ÐµÐ½Ð¸Ðµ Ð·Ð° huge router">
            <a:extLst>
              <a:ext uri="{FF2B5EF4-FFF2-40B4-BE49-F238E27FC236}">
                <a16:creationId xmlns:a16="http://schemas.microsoft.com/office/drawing/2014/main" id="{EED34C35-29A0-4519-86FA-657507D5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3" y="4481662"/>
            <a:ext cx="2755557" cy="20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Repeaters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hubs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switches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connect</a:t>
            </a:r>
            <a:r>
              <a:rPr lang="en-US" dirty="0"/>
              <a:t> network </a:t>
            </a:r>
            <a:r>
              <a:rPr lang="en-US" b="1" dirty="0">
                <a:solidFill>
                  <a:schemeClr val="bg1"/>
                </a:solidFill>
              </a:rPr>
              <a:t>devices</a:t>
            </a:r>
            <a:r>
              <a:rPr lang="en-US" dirty="0"/>
              <a:t> together so that they can function as a single segment</a:t>
            </a:r>
          </a:p>
          <a:p>
            <a:pPr lvl="1"/>
            <a:r>
              <a:rPr lang="en-US" dirty="0"/>
              <a:t>Repeater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  <a:r>
              <a:rPr lang="en-US" dirty="0"/>
              <a:t> and regenerates it before </a:t>
            </a:r>
            <a:br>
              <a:rPr lang="en-US" dirty="0"/>
            </a:br>
            <a:r>
              <a:rPr lang="en-US" dirty="0"/>
              <a:t>re-transmitting, so that it can travel longer distances</a:t>
            </a:r>
          </a:p>
          <a:p>
            <a:pPr lvl="1"/>
            <a:r>
              <a:rPr lang="en-US" dirty="0"/>
              <a:t>Hub – multiport </a:t>
            </a:r>
            <a:r>
              <a:rPr lang="en-US" b="1" dirty="0">
                <a:solidFill>
                  <a:schemeClr val="bg1"/>
                </a:solidFill>
              </a:rPr>
              <a:t>repeater </a:t>
            </a:r>
            <a:r>
              <a:rPr lang="en-US" dirty="0"/>
              <a:t>(operates on level 1 of the OSI model)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Switch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a port, uses packet switching to </a:t>
            </a:r>
            <a:br>
              <a:rPr lang="en-US" dirty="0"/>
            </a:br>
            <a:r>
              <a:rPr lang="en-US" dirty="0"/>
              <a:t>resolve the destination device and forwards the data to the </a:t>
            </a:r>
            <a:br>
              <a:rPr lang="en-US" dirty="0"/>
            </a:br>
            <a:r>
              <a:rPr lang="en-US" dirty="0"/>
              <a:t>particular destination (operates on level 2 of the OSI model)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Repeaters, Hubs and Switches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Bridge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3200" dirty="0"/>
              <a:t>Connects two separate but </a:t>
            </a:r>
            <a:r>
              <a:rPr lang="en-US" sz="3200" b="1" dirty="0">
                <a:solidFill>
                  <a:schemeClr val="bg1"/>
                </a:solidFill>
              </a:rPr>
              <a:t>similar</a:t>
            </a:r>
            <a:r>
              <a:rPr lang="en-US" sz="3200" dirty="0"/>
              <a:t> Ethernet network segments 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Forwards packets from the source network to the destined </a:t>
            </a:r>
            <a:br>
              <a:rPr lang="en-US" sz="3200" dirty="0"/>
            </a:br>
            <a:r>
              <a:rPr lang="en-US" sz="3200" dirty="0"/>
              <a:t>network (operates on level 2 of OSI)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Gateway</a:t>
            </a:r>
          </a:p>
          <a:p>
            <a:pPr lvl="1"/>
            <a:r>
              <a:rPr lang="en-US" sz="3200" dirty="0"/>
              <a:t>Connects networks that work upon </a:t>
            </a:r>
            <a:r>
              <a:rPr lang="en-US" sz="3200" b="1" dirty="0">
                <a:solidFill>
                  <a:schemeClr val="bg1"/>
                </a:solidFill>
              </a:rPr>
              <a:t>different</a:t>
            </a:r>
            <a:r>
              <a:rPr lang="en-US" sz="3200" dirty="0"/>
              <a:t> protocols</a:t>
            </a:r>
          </a:p>
          <a:p>
            <a:pPr lvl="1"/>
            <a:r>
              <a:rPr lang="en-US" sz="3200" dirty="0"/>
              <a:t>The entry and the exit point of a network (controls the access to other networks)</a:t>
            </a:r>
          </a:p>
          <a:p>
            <a:pPr lvl="1"/>
            <a:r>
              <a:rPr lang="en-US" sz="3200" dirty="0"/>
              <a:t>Level 4, 5, 6 or 7 of the OSI model (same as Firewalls)</a:t>
            </a:r>
            <a:endParaRPr lang="bg-BG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and Gateways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NIC</a:t>
            </a:r>
            <a:r>
              <a:rPr lang="en-US" dirty="0"/>
              <a:t> – a computer component that connects it to the network</a:t>
            </a:r>
          </a:p>
          <a:p>
            <a:r>
              <a:rPr lang="en-US" dirty="0"/>
              <a:t>There are two types of network cards: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Interface Cards – NIC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7" y="2592283"/>
            <a:ext cx="6664171" cy="3748596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hlinkClick r:id="rId3"/>
              </a:rPr>
              <a:t>Joseph-Marie Jacquard</a:t>
            </a:r>
            <a:r>
              <a:rPr lang="en-GB" sz="2800" dirty="0"/>
              <a:t>, a French weaver and merchant, patented his invention in 1804.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Machine use of </a:t>
            </a:r>
            <a:r>
              <a:rPr lang="en-GB" sz="2800" b="1" dirty="0">
                <a:solidFill>
                  <a:schemeClr val="bg1"/>
                </a:solidFill>
              </a:rPr>
              <a:t>interchangeable cards</a:t>
            </a:r>
            <a:r>
              <a:rPr lang="en-GB" sz="2800" dirty="0"/>
              <a:t>, upon which small </a:t>
            </a:r>
            <a:br>
              <a:rPr lang="en-GB" sz="2800" dirty="0"/>
            </a:br>
            <a:r>
              <a:rPr lang="en-GB" sz="2800" dirty="0"/>
              <a:t>holes were punched, which held </a:t>
            </a:r>
            <a:r>
              <a:rPr lang="en-GB" sz="2800" b="1" dirty="0">
                <a:solidFill>
                  <a:schemeClr val="bg1"/>
                </a:solidFill>
              </a:rPr>
              <a:t>instructions</a:t>
            </a:r>
            <a:r>
              <a:rPr lang="en-GB" sz="2800" dirty="0"/>
              <a:t> for </a:t>
            </a:r>
            <a:br>
              <a:rPr lang="en-GB" sz="2800" dirty="0"/>
            </a:br>
            <a:r>
              <a:rPr lang="en-GB" sz="2800" dirty="0"/>
              <a:t>weaving a pattern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Jacquard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62" y="3918367"/>
            <a:ext cx="3172501" cy="21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AA3D7-8BFD-46C2-9417-301F2BC3F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123" y="3252153"/>
            <a:ext cx="2260164" cy="3403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3C5485-6093-475C-BF1B-F5540B789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552" y="3277914"/>
            <a:ext cx="2260164" cy="3395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6000" y="2027333"/>
            <a:ext cx="2707185" cy="360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15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13" y="1669353"/>
            <a:ext cx="3079173" cy="1848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The Future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8670" y="1121144"/>
            <a:ext cx="10586564" cy="527604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GB" dirty="0"/>
              <a:t>A typical modern home consists of: PC, Laptop, Tablet,</a:t>
            </a:r>
            <a:br>
              <a:rPr lang="en-GB" dirty="0"/>
            </a:br>
            <a:r>
              <a:rPr lang="en-GB" dirty="0"/>
              <a:t>Phones, TV, Security Camera, Air Conditioner,</a:t>
            </a:r>
            <a:br>
              <a:rPr lang="en-GB" dirty="0"/>
            </a:br>
            <a:r>
              <a:rPr lang="en-GB" dirty="0"/>
              <a:t>Smart Watch, Printer, Music Player, Light, etc.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The </a:t>
            </a:r>
            <a:r>
              <a:rPr lang="en-GB" b="1" dirty="0">
                <a:solidFill>
                  <a:schemeClr val="bg1"/>
                </a:solidFill>
              </a:rPr>
              <a:t>"Internet of Things" </a:t>
            </a:r>
            <a:r>
              <a:rPr lang="en-GB" dirty="0"/>
              <a:t>will expand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Healthcare, agriculture, wearables, manufacturing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Smart homes, cars and cities (pollution, parking, energy)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In 2030 there will be </a:t>
            </a:r>
            <a:r>
              <a:rPr lang="en-GB" b="1" dirty="0">
                <a:solidFill>
                  <a:schemeClr val="bg1"/>
                </a:solidFill>
              </a:rPr>
              <a:t>50 billion devices </a:t>
            </a:r>
            <a:r>
              <a:rPr lang="en-GB" dirty="0"/>
              <a:t>connected to the Internet of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6384" y="1723767"/>
            <a:ext cx="8067527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Internet, Definitions of Internet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Sending and Receiving Information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OSI model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Layers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Network Hardware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The Future of the Internet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740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hlinkClick r:id="rId3"/>
              </a:rPr>
              <a:t>Analytical Engine </a:t>
            </a:r>
            <a:r>
              <a:rPr lang="en-GB" sz="2800" dirty="0"/>
              <a:t>was a proposed mechanical general-purpose computer designed by English mathematician and computer pioneer Charles Babbage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Analytical Engine incorporated an </a:t>
            </a:r>
            <a:r>
              <a:rPr lang="en-GB" sz="2800" b="1" dirty="0">
                <a:solidFill>
                  <a:schemeClr val="bg1"/>
                </a:solidFill>
              </a:rPr>
              <a:t>arithmetic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logic 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chemeClr val="bg1"/>
                </a:solidFill>
              </a:rPr>
              <a:t>unit</a:t>
            </a:r>
            <a:r>
              <a:rPr lang="en-GB" sz="2800" dirty="0"/>
              <a:t>, control flow in the form of </a:t>
            </a:r>
            <a:r>
              <a:rPr lang="en-GB" sz="2800" b="1" dirty="0">
                <a:solidFill>
                  <a:schemeClr val="bg1"/>
                </a:solidFill>
              </a:rPr>
              <a:t>conditional</a:t>
            </a:r>
            <a:r>
              <a:rPr lang="en-GB" sz="2800" dirty="0"/>
              <a:t> branching </a:t>
            </a:r>
            <a:br>
              <a:rPr lang="en-GB" sz="2800" dirty="0"/>
            </a:br>
            <a:r>
              <a:rPr lang="en-GB" sz="2800" dirty="0"/>
              <a:t>and </a:t>
            </a:r>
            <a:r>
              <a:rPr lang="en-GB" sz="2800" b="1" dirty="0">
                <a:solidFill>
                  <a:schemeClr val="bg1"/>
                </a:solidFill>
              </a:rPr>
              <a:t>loops</a:t>
            </a:r>
            <a:r>
              <a:rPr lang="en-GB" sz="2800" dirty="0"/>
              <a:t>, and </a:t>
            </a:r>
            <a:r>
              <a:rPr lang="en-GB" sz="2800" b="1" dirty="0">
                <a:solidFill>
                  <a:schemeClr val="bg1"/>
                </a:solidFill>
              </a:rPr>
              <a:t>integrated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memory</a:t>
            </a:r>
            <a:r>
              <a:rPr lang="en-GB" sz="2800" dirty="0"/>
              <a:t>, making it the first </a:t>
            </a:r>
            <a:br>
              <a:rPr lang="en-GB" sz="2800" dirty="0"/>
            </a:br>
            <a:r>
              <a:rPr lang="en-GB" sz="2800" dirty="0"/>
              <a:t>design for a general-purpose computer that could be </a:t>
            </a:r>
            <a:br>
              <a:rPr lang="en-GB" sz="2800" dirty="0"/>
            </a:br>
            <a:r>
              <a:rPr lang="en-GB" sz="2800" dirty="0"/>
              <a:t>described in modern terms as Turing-complete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Analytical Engine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5320" y="2357016"/>
            <a:ext cx="3080297" cy="3291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3EBC7-2266-4AB9-8D02-880F47DA3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6709" y="4489569"/>
            <a:ext cx="1845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9E35A2-FA94-4E5C-BEE6-6EAF35749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179" y="4489569"/>
            <a:ext cx="3510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56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</a:rPr>
              <a:t>T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abulating machine </a:t>
            </a:r>
            <a:r>
              <a:rPr lang="en-GB" sz="2800" dirty="0"/>
              <a:t>was an electromechanical machine designed to assist in summarizing information stored on</a:t>
            </a:r>
            <a:br>
              <a:rPr lang="en-GB" sz="2800" dirty="0"/>
            </a:br>
            <a:r>
              <a:rPr lang="en-GB" sz="2800" dirty="0"/>
              <a:t>punched cards. 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Invented by Herman Hollerith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Later models were widely used for business applications</a:t>
            </a:r>
            <a:br>
              <a:rPr lang="en-GB" sz="2800" dirty="0"/>
            </a:br>
            <a:r>
              <a:rPr lang="en-GB" sz="2800" dirty="0"/>
              <a:t> such as accounting and inventory control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4"/>
              </a:rPr>
              <a:t>Z3</a:t>
            </a:r>
            <a:r>
              <a:rPr lang="en-GB" sz="2800" dirty="0"/>
              <a:t> was a German electromechanical computer </a:t>
            </a:r>
            <a:br>
              <a:rPr lang="en-GB" sz="2800" dirty="0"/>
            </a:br>
            <a:r>
              <a:rPr lang="en-GB" sz="2800" dirty="0"/>
              <a:t>designed by Konrad </a:t>
            </a:r>
            <a:r>
              <a:rPr lang="en-GB" sz="2800" dirty="0" err="1"/>
              <a:t>Zuse</a:t>
            </a:r>
            <a:r>
              <a:rPr lang="en-GB" sz="2800" dirty="0"/>
              <a:t> in 1935, and completed </a:t>
            </a:r>
            <a:br>
              <a:rPr lang="en-GB" sz="2800" dirty="0"/>
            </a:br>
            <a:r>
              <a:rPr lang="en-GB" sz="2800" dirty="0"/>
              <a:t>in 1941. It was the world's first working programmable, </a:t>
            </a:r>
            <a:br>
              <a:rPr lang="en-GB" sz="2800" dirty="0"/>
            </a:br>
            <a:r>
              <a:rPr lang="en-GB" sz="2800" dirty="0"/>
              <a:t>fully automatic digital computer.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Tabulating machine &amp; Z3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764000"/>
            <a:ext cx="3080297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7271" y="4293462"/>
            <a:ext cx="307863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33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Atanasoff–Berry computer</a:t>
            </a:r>
            <a:r>
              <a:rPr lang="en-GB" sz="2800" b="1" dirty="0"/>
              <a:t> </a:t>
            </a:r>
            <a:r>
              <a:rPr lang="en-GB" sz="2800" dirty="0"/>
              <a:t>(ABC) was the first </a:t>
            </a:r>
            <a:br>
              <a:rPr lang="en-GB" sz="2800" dirty="0"/>
            </a:br>
            <a:r>
              <a:rPr lang="en-GB" sz="2800" dirty="0"/>
              <a:t>automatic electronic digital computer.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ABC would be considered the first electronic ALU</a:t>
            </a:r>
            <a:br>
              <a:rPr lang="en-GB" sz="2800" dirty="0"/>
            </a:br>
            <a:r>
              <a:rPr lang="en-GB" sz="2800" dirty="0"/>
              <a:t>(</a:t>
            </a:r>
            <a:r>
              <a:rPr lang="en-GB" sz="2800" b="1" dirty="0">
                <a:solidFill>
                  <a:schemeClr val="bg1"/>
                </a:solidFill>
              </a:rPr>
              <a:t>Arithmetic Logic Unit</a:t>
            </a:r>
            <a:r>
              <a:rPr lang="en-GB" sz="2800" dirty="0"/>
              <a:t>) - which is integrated into </a:t>
            </a:r>
            <a:br>
              <a:rPr lang="en-GB" sz="2800" dirty="0"/>
            </a:br>
            <a:r>
              <a:rPr lang="en-GB" sz="2800" dirty="0"/>
              <a:t>every modern processor's design.</a:t>
            </a:r>
            <a:endParaRPr lang="en-GB" sz="28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800" dirty="0"/>
              <a:t>Its unique contribution was to make computing </a:t>
            </a:r>
            <a:br>
              <a:rPr lang="en-GB" sz="2800" dirty="0"/>
            </a:br>
            <a:r>
              <a:rPr lang="en-GB" sz="2800" dirty="0"/>
              <a:t>faster by being the first to use </a:t>
            </a:r>
            <a:r>
              <a:rPr lang="en-GB" sz="2800" b="1" dirty="0">
                <a:solidFill>
                  <a:schemeClr val="bg1"/>
                </a:solidFill>
              </a:rPr>
              <a:t>vacuum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tubes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/>
              <a:t>to do the arithmetic calculations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Atanasoff–Berry computer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6000" y="1196126"/>
            <a:ext cx="2696310" cy="2990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77AD0-609D-4B93-A18D-E093B0219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1000" y="4661865"/>
            <a:ext cx="4050000" cy="1993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35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E63F92689E2344800622A05AA3C338" ma:contentTypeVersion="11" ma:contentTypeDescription="Create a new document." ma:contentTypeScope="" ma:versionID="751d4df124d08e8eeaed9e09bd730c87">
  <xsd:schema xmlns:xsd="http://www.w3.org/2001/XMLSchema" xmlns:xs="http://www.w3.org/2001/XMLSchema" xmlns:p="http://schemas.microsoft.com/office/2006/metadata/properties" xmlns:ns2="d0d25b69-8e68-4841-9284-bd8f9504d222" xmlns:ns3="b7aee57a-33bc-479a-b375-2a9789967078" targetNamespace="http://schemas.microsoft.com/office/2006/metadata/properties" ma:root="true" ma:fieldsID="7658afe1348e94be8b1f18a0700c18f3" ns2:_="" ns3:_="">
    <xsd:import namespace="d0d25b69-8e68-4841-9284-bd8f9504d222"/>
    <xsd:import namespace="b7aee57a-33bc-479a-b375-2a97899670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25b69-8e68-4841-9284-bd8f9504d2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ee57a-33bc-479a-b375-2a978996707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CE1BE8-FB78-4999-AC38-2C46B7BEF5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25b69-8e68-4841-9284-bd8f9504d222"/>
    <ds:schemaRef ds:uri="b7aee57a-33bc-479a-b375-2a9789967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4EC6B0-97E3-4EDA-A022-5CDE7350FF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EDCCFC-D01C-4A4F-8A8F-6DDEB3D58D3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4028</TotalTime>
  <Words>2310</Words>
  <Application>Microsoft Office PowerPoint</Application>
  <PresentationFormat>Widescreen</PresentationFormat>
  <Paragraphs>463</Paragraphs>
  <Slides>67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Internet Explained</vt:lpstr>
      <vt:lpstr>Table of Content</vt:lpstr>
      <vt:lpstr>Have a Question?</vt:lpstr>
      <vt:lpstr>Introduction to Internet</vt:lpstr>
      <vt:lpstr>Ishango Bone</vt:lpstr>
      <vt:lpstr>Jacquard machine</vt:lpstr>
      <vt:lpstr>Analytical Engine</vt:lpstr>
      <vt:lpstr>Tabulating machine &amp; Z3</vt:lpstr>
      <vt:lpstr>Atanasoff–Berry computer</vt:lpstr>
      <vt:lpstr>Colossus &amp; ENIAC</vt:lpstr>
      <vt:lpstr>Internet – History</vt:lpstr>
      <vt:lpstr>Internet – Introduction (1)</vt:lpstr>
      <vt:lpstr>Internet – Introduction (2)</vt:lpstr>
      <vt:lpstr>What is a Network?</vt:lpstr>
      <vt:lpstr>Networks and Internet</vt:lpstr>
      <vt:lpstr>How Does the Internet Work?</vt:lpstr>
      <vt:lpstr>Web Server Work Model</vt:lpstr>
      <vt:lpstr>Important Definitions</vt:lpstr>
      <vt:lpstr>Servers and Clients</vt:lpstr>
      <vt:lpstr>Network Protocol</vt:lpstr>
      <vt:lpstr>Packets</vt:lpstr>
      <vt:lpstr>Packets (1) </vt:lpstr>
      <vt:lpstr>Packets (2)</vt:lpstr>
      <vt:lpstr>Traveling On the Packets in the Network</vt:lpstr>
      <vt:lpstr>Internet Protocol</vt:lpstr>
      <vt:lpstr>Internet Protocol</vt:lpstr>
      <vt:lpstr>IPv4</vt:lpstr>
      <vt:lpstr>IP Address</vt:lpstr>
      <vt:lpstr>IP address classes</vt:lpstr>
      <vt:lpstr>What Is CIDR (Classless Inter-Domain Routing)</vt:lpstr>
      <vt:lpstr>IPv4 Private Address Space and Filtering</vt:lpstr>
      <vt:lpstr>IPv6</vt:lpstr>
      <vt:lpstr>What is a DNS?</vt:lpstr>
      <vt:lpstr>DNS Example</vt:lpstr>
      <vt:lpstr>Reliability and TCP</vt:lpstr>
      <vt:lpstr>Reliability</vt:lpstr>
      <vt:lpstr>Transmission Control Protocol - TCP (1)</vt:lpstr>
      <vt:lpstr>Transmission Control Protocol - TCP (2)</vt:lpstr>
      <vt:lpstr>Transmission Control Protocol - TCP (3)</vt:lpstr>
      <vt:lpstr>TCP vs UDP</vt:lpstr>
      <vt:lpstr>User Datagram Protocol</vt:lpstr>
      <vt:lpstr>The OSI Model</vt:lpstr>
      <vt:lpstr>What is the OSI Model?</vt:lpstr>
      <vt:lpstr>OSI Layers</vt:lpstr>
      <vt:lpstr>TCP/IP model mapping to OSI</vt:lpstr>
      <vt:lpstr>Application Layer – 7</vt:lpstr>
      <vt:lpstr>Presentation Layer – 6</vt:lpstr>
      <vt:lpstr>Session Layer – 5</vt:lpstr>
      <vt:lpstr>Transport Layer – 4</vt:lpstr>
      <vt:lpstr>Network Layer – 3</vt:lpstr>
      <vt:lpstr>Data Link Layer – 2 (1)</vt:lpstr>
      <vt:lpstr>Data Link Layer – 2 (2)</vt:lpstr>
      <vt:lpstr>Physical Layer – 1</vt:lpstr>
      <vt:lpstr>Network Hardware</vt:lpstr>
      <vt:lpstr>Network Hardware</vt:lpstr>
      <vt:lpstr>Cables and Routers</vt:lpstr>
      <vt:lpstr>Repeaters, Hubs and Switches</vt:lpstr>
      <vt:lpstr>Bridges and Gateways</vt:lpstr>
      <vt:lpstr>Network Interface Cards – NIC</vt:lpstr>
      <vt:lpstr>The Future of the Internet</vt:lpstr>
      <vt:lpstr>The Future of the Internet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Fundamentals</dc:title>
  <dc:subject>Spring Fundamentals Course @ SoftUni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Stoil Ivanov</cp:lastModifiedBy>
  <cp:revision>168</cp:revision>
  <dcterms:created xsi:type="dcterms:W3CDTF">2018-05-23T13:08:44Z</dcterms:created>
  <dcterms:modified xsi:type="dcterms:W3CDTF">2022-12-31T11:13:37Z</dcterms:modified>
  <cp:category>programming;computer programming;software development;web development; html; css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0x010100B4E63F92689E2344800622A05AA3C338</vt:lpwstr>
  </property>
</Properties>
</file>